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8" r:id="rId3"/>
    <p:sldId id="260"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p:scale>
          <a:sx n="94" d="100"/>
          <a:sy n="94" d="100"/>
        </p:scale>
        <p:origin x="12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56731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22590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87409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85919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43960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4261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675570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35054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00854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529787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5/17/2024</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33751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5/17/2024</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8605794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extLst>
              <a:ext uri="{BEBA8EAE-BF5A-486C-A8C5-ECC9F3942E4B}">
                <a14:imgProps xmlns:a14="http://schemas.microsoft.com/office/drawing/2010/main">
                  <a14:imgLayer r:embed="rId3">
                    <a14:imgEffect>
                      <a14:sharpenSoften amount="50000"/>
                    </a14:imgEffect>
                  </a14:imgLayer>
                </a14:imgProps>
              </a:ext>
            </a:extLst>
          </a:blip>
          <a:srcRect/>
          <a:stretch>
            <a:fillRect b="-56000"/>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54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9"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7" name="Rectangle 76">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C61F9E9-B076-EA0C-B760-A98B2FF73A02}"/>
              </a:ext>
            </a:extLst>
          </p:cNvPr>
          <p:cNvSpPr>
            <a:spLocks noGrp="1"/>
          </p:cNvSpPr>
          <p:nvPr>
            <p:ph type="title"/>
          </p:nvPr>
        </p:nvSpPr>
        <p:spPr>
          <a:xfrm>
            <a:off x="591674" y="1395699"/>
            <a:ext cx="4223965" cy="4111831"/>
          </a:xfrm>
        </p:spPr>
        <p:txBody>
          <a:bodyPr vert="horz" lIns="91440" tIns="45720" rIns="91440" bIns="45720" rtlCol="0" anchor="ctr">
            <a:normAutofit/>
          </a:bodyPr>
          <a:lstStyle/>
          <a:p>
            <a:pPr algn="ctr"/>
            <a:endParaRPr lang="en-US" kern="1200" dirty="0">
              <a:solidFill>
                <a:srgbClr val="FFFFFF"/>
              </a:solidFill>
              <a:latin typeface="+mj-lt"/>
              <a:ea typeface="+mj-ea"/>
              <a:cs typeface="+mj-cs"/>
            </a:endParaRPr>
          </a:p>
        </p:txBody>
      </p:sp>
      <p:sp>
        <p:nvSpPr>
          <p:cNvPr id="11" name="TextBox 10">
            <a:extLst>
              <a:ext uri="{FF2B5EF4-FFF2-40B4-BE49-F238E27FC236}">
                <a16:creationId xmlns:a16="http://schemas.microsoft.com/office/drawing/2014/main" id="{479EB92A-2609-6AAA-41AF-287630111F77}"/>
              </a:ext>
            </a:extLst>
          </p:cNvPr>
          <p:cNvSpPr txBox="1"/>
          <p:nvPr/>
        </p:nvSpPr>
        <p:spPr>
          <a:xfrm>
            <a:off x="5536898" y="16984"/>
            <a:ext cx="6576444" cy="6393511"/>
          </a:xfrm>
          <a:prstGeom prst="rect">
            <a:avLst/>
          </a:prstGeom>
        </p:spPr>
        <p:txBody>
          <a:bodyPr vert="horz" lIns="91440" tIns="45720" rIns="91440" bIns="45720" rtlCol="0">
            <a:noAutofit/>
          </a:bodyPr>
          <a:lstStyle/>
          <a:p>
            <a:pPr>
              <a:lnSpc>
                <a:spcPct val="140000"/>
              </a:lnSpc>
              <a:spcAft>
                <a:spcPts val="600"/>
              </a:spcAft>
              <a:buClr>
                <a:schemeClr val="bg2">
                  <a:lumMod val="75000"/>
                </a:schemeClr>
              </a:buClr>
            </a:pPr>
            <a:r>
              <a:rPr lang="fr-FR" sz="1600" b="1" i="0" dirty="0">
                <a:solidFill>
                  <a:srgbClr val="000000"/>
                </a:solidFill>
                <a:effectLst/>
                <a:highlight>
                  <a:srgbClr val="FFFFFF"/>
                </a:highlight>
                <a:latin typeface="garamond" panose="02020404030301010803" pitchFamily="18" charset="0"/>
              </a:rPr>
              <a:t> DATA et IA :</a:t>
            </a:r>
          </a:p>
          <a:p>
            <a:pPr>
              <a:lnSpc>
                <a:spcPct val="140000"/>
              </a:lnSpc>
              <a:spcAft>
                <a:spcPts val="600"/>
              </a:spcAft>
              <a:buClr>
                <a:schemeClr val="bg2">
                  <a:lumMod val="75000"/>
                </a:schemeClr>
              </a:buClr>
            </a:pPr>
            <a:r>
              <a:rPr lang="fr-FR" sz="1600" b="1" i="0" dirty="0">
                <a:solidFill>
                  <a:srgbClr val="000000"/>
                </a:solidFill>
                <a:effectLst/>
                <a:highlight>
                  <a:srgbClr val="FFFFFF"/>
                </a:highlight>
                <a:latin typeface="garamond" panose="02020404030301010803" pitchFamily="18" charset="0"/>
              </a:rPr>
              <a:t>Détection de Fraude dans les Fintech : Lutte contre le "Gaming" à l'Aide de l'Analyse Comportementale </a:t>
            </a:r>
            <a:r>
              <a:rPr lang="fr-FR" sz="1600" b="1" i="0">
                <a:solidFill>
                  <a:srgbClr val="000000"/>
                </a:solidFill>
                <a:effectLst/>
                <a:highlight>
                  <a:srgbClr val="FFFFFF"/>
                </a:highlight>
                <a:latin typeface="garamond" panose="02020404030301010803" pitchFamily="18" charset="0"/>
              </a:rPr>
              <a:t>des Utilisateurs</a:t>
            </a:r>
            <a:endParaRPr lang="fr-FR" sz="1600" b="1" i="0" dirty="0">
              <a:solidFill>
                <a:srgbClr val="000000"/>
              </a:solidFill>
              <a:effectLst/>
              <a:highlight>
                <a:srgbClr val="FFFFFF"/>
              </a:highlight>
              <a:latin typeface="garamond" panose="02020404030301010803" pitchFamily="18" charset="0"/>
            </a:endParaRPr>
          </a:p>
          <a:p>
            <a:pPr>
              <a:lnSpc>
                <a:spcPct val="140000"/>
              </a:lnSpc>
              <a:spcAft>
                <a:spcPts val="600"/>
              </a:spcAft>
              <a:buClr>
                <a:schemeClr val="bg2">
                  <a:lumMod val="75000"/>
                </a:schemeClr>
              </a:buClr>
            </a:pPr>
            <a:r>
              <a:rPr lang="fr-FR" sz="1600" b="0" i="0" dirty="0">
                <a:solidFill>
                  <a:srgbClr val="000000"/>
                </a:solidFill>
                <a:effectLst/>
                <a:highlight>
                  <a:srgbClr val="FFFFFF"/>
                </a:highlight>
                <a:latin typeface="garamond" panose="02020404030301010803" pitchFamily="18" charset="0"/>
              </a:rPr>
              <a:t>  </a:t>
            </a:r>
            <a:r>
              <a:rPr lang="fr-FR" sz="1600" b="0" i="0" dirty="0">
                <a:solidFill>
                  <a:srgbClr val="000000"/>
                </a:solidFill>
                <a:effectLst/>
                <a:highlight>
                  <a:srgbClr val="FFFFFF"/>
                </a:highlight>
                <a:latin typeface="Söhne"/>
              </a:rPr>
              <a:t>Le secteur en pleine expansion des technologies financières (Fintech) est confronté à un défi croissant : la fraude. Les fraudeurs adoptent des stratégies de plus en plus sophistiquées, notamment le "gaming", pour contourner les systèmes de détection traditionnels. Face à cette menace, une approche novatrice s'avère indispensable : la détection de la fraude basée sur l'analyse comportementale des utilisateurs.</a:t>
            </a:r>
          </a:p>
          <a:p>
            <a:pPr>
              <a:lnSpc>
                <a:spcPct val="140000"/>
              </a:lnSpc>
              <a:spcAft>
                <a:spcPts val="600"/>
              </a:spcAft>
              <a:buClr>
                <a:schemeClr val="bg2">
                  <a:lumMod val="75000"/>
                </a:schemeClr>
              </a:buClr>
            </a:pPr>
            <a:r>
              <a:rPr lang="fr-FR" sz="1600" b="0" i="0" dirty="0">
                <a:solidFill>
                  <a:srgbClr val="000000"/>
                </a:solidFill>
                <a:effectLst/>
                <a:highlight>
                  <a:srgbClr val="FFFFFF"/>
                </a:highlight>
                <a:latin typeface="Söhne"/>
              </a:rPr>
              <a:t> </a:t>
            </a:r>
            <a:r>
              <a:rPr lang="fr-FR" sz="1600" b="1" i="0" dirty="0">
                <a:solidFill>
                  <a:srgbClr val="000000"/>
                </a:solidFill>
                <a:effectLst/>
                <a:highlight>
                  <a:srgbClr val="FFFFFF"/>
                </a:highlight>
                <a:latin typeface="Söhne"/>
              </a:rPr>
              <a:t>Objectif :</a:t>
            </a:r>
          </a:p>
          <a:p>
            <a:pPr>
              <a:lnSpc>
                <a:spcPct val="140000"/>
              </a:lnSpc>
              <a:spcAft>
                <a:spcPts val="600"/>
              </a:spcAft>
              <a:buClr>
                <a:schemeClr val="bg2">
                  <a:lumMod val="75000"/>
                </a:schemeClr>
              </a:buClr>
            </a:pPr>
            <a:r>
              <a:rPr lang="fr-FR" sz="1600" b="0" i="0" dirty="0">
                <a:solidFill>
                  <a:srgbClr val="000000"/>
                </a:solidFill>
                <a:effectLst/>
                <a:highlight>
                  <a:srgbClr val="FFFFFF"/>
                </a:highlight>
                <a:latin typeface="Söhne"/>
              </a:rPr>
              <a:t>À partir du jeu de données fourni, l'objectif est de développer une API capable de recevoir en entrée un fichier ou un lot de données et de détecter les transactions suspectes ou frauduleuses effectuées par les utilisateurs.</a:t>
            </a:r>
          </a:p>
          <a:p>
            <a:pPr>
              <a:lnSpc>
                <a:spcPct val="140000"/>
              </a:lnSpc>
              <a:spcAft>
                <a:spcPts val="600"/>
              </a:spcAft>
              <a:buClr>
                <a:schemeClr val="bg2">
                  <a:lumMod val="75000"/>
                </a:schemeClr>
              </a:buClr>
            </a:pPr>
            <a:r>
              <a:rPr lang="fr-FR" sz="1600" b="0" i="0" dirty="0">
                <a:solidFill>
                  <a:srgbClr val="000000"/>
                </a:solidFill>
                <a:effectLst/>
                <a:highlight>
                  <a:srgbClr val="FFFFFF"/>
                </a:highlight>
                <a:latin typeface="Söhne"/>
              </a:rPr>
              <a:t> </a:t>
            </a:r>
            <a:r>
              <a:rPr lang="fr-FR" sz="1600" b="1" i="0" dirty="0">
                <a:solidFill>
                  <a:srgbClr val="000000"/>
                </a:solidFill>
                <a:effectLst/>
                <a:highlight>
                  <a:srgbClr val="FFFFFF"/>
                </a:highlight>
                <a:latin typeface="Söhne"/>
              </a:rPr>
              <a:t>Livrables Attendus </a:t>
            </a:r>
            <a:r>
              <a:rPr lang="fr-FR" sz="1600" b="0" i="0" dirty="0">
                <a:solidFill>
                  <a:srgbClr val="000000"/>
                </a:solidFill>
                <a:effectLst/>
                <a:highlight>
                  <a:srgbClr val="FFFFFF"/>
                </a:highlight>
                <a:latin typeface="Söhne"/>
              </a:rPr>
              <a:t>: </a:t>
            </a:r>
          </a:p>
          <a:p>
            <a:pPr>
              <a:lnSpc>
                <a:spcPct val="140000"/>
              </a:lnSpc>
              <a:spcAft>
                <a:spcPts val="600"/>
              </a:spcAft>
              <a:buClr>
                <a:schemeClr val="bg2">
                  <a:lumMod val="75000"/>
                </a:schemeClr>
              </a:buClr>
            </a:pPr>
            <a:r>
              <a:rPr lang="fr-FR" sz="1600" b="0" i="0" dirty="0">
                <a:solidFill>
                  <a:srgbClr val="000000"/>
                </a:solidFill>
                <a:effectLst/>
                <a:highlight>
                  <a:srgbClr val="FFFFFF"/>
                </a:highlight>
                <a:latin typeface="Söhne"/>
              </a:rPr>
              <a:t>Les participants devront fournir un rapport détaillé décrivant les étapes suivies dans le développement de l'API, les choix techniques, les performances obtenues et les améliorations apportées. De plus, une démonstration fonctionnelle de l'API devra être présentée</a:t>
            </a:r>
            <a:endParaRPr lang="en-US" sz="1600" b="0" i="0" dirty="0">
              <a:solidFill>
                <a:schemeClr val="tx2"/>
              </a:solidFill>
              <a:effectLst/>
              <a:latin typeface="Söhne"/>
            </a:endParaRPr>
          </a:p>
        </p:txBody>
      </p:sp>
      <p:pic>
        <p:nvPicPr>
          <p:cNvPr id="4" name="Picture 3">
            <a:extLst>
              <a:ext uri="{FF2B5EF4-FFF2-40B4-BE49-F238E27FC236}">
                <a16:creationId xmlns:a16="http://schemas.microsoft.com/office/drawing/2014/main" id="{6FAAF1B5-BAE3-826F-12CD-F35EE53CAB62}"/>
              </a:ext>
            </a:extLst>
          </p:cNvPr>
          <p:cNvPicPr>
            <a:picLocks noChangeAspect="1"/>
          </p:cNvPicPr>
          <p:nvPr/>
        </p:nvPicPr>
        <p:blipFill>
          <a:blip r:embed="rId2"/>
          <a:stretch>
            <a:fillRect/>
          </a:stretch>
        </p:blipFill>
        <p:spPr>
          <a:xfrm>
            <a:off x="10964109" y="6577010"/>
            <a:ext cx="1111718" cy="243155"/>
          </a:xfrm>
          <a:prstGeom prst="rect">
            <a:avLst/>
          </a:prstGeom>
        </p:spPr>
      </p:pic>
      <p:pic>
        <p:nvPicPr>
          <p:cNvPr id="3" name="Picture 2" descr="A person sitting at a desk looking at a computer screen&#10;&#10;Description automatically generated">
            <a:extLst>
              <a:ext uri="{FF2B5EF4-FFF2-40B4-BE49-F238E27FC236}">
                <a16:creationId xmlns:a16="http://schemas.microsoft.com/office/drawing/2014/main" id="{6D84EB00-5194-AF2F-3FB0-58765E1B8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6" y="-79780"/>
            <a:ext cx="5362414" cy="6858000"/>
          </a:xfrm>
          <a:prstGeom prst="rect">
            <a:avLst/>
          </a:prstGeom>
        </p:spPr>
      </p:pic>
    </p:spTree>
    <p:extLst>
      <p:ext uri="{BB962C8B-B14F-4D97-AF65-F5344CB8AC3E}">
        <p14:creationId xmlns:p14="http://schemas.microsoft.com/office/powerpoint/2010/main" val="6661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4" name="Group 253">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255"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6"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7"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8"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9"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0"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1"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2"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3"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4"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5"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6"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7"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8"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9"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0"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1"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2"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3"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4"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5"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6"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7"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8"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9"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0"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1"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2"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3"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4"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5"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6"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7"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8"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9"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0"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1"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2"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3"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4"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5"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6"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7"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8"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9"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0"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1"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2"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3"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4"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5"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6"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7"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8"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9"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0"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1"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313" name="Rectangle 312">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C61F9E9-B076-EA0C-B760-A98B2FF73A02}"/>
              </a:ext>
            </a:extLst>
          </p:cNvPr>
          <p:cNvSpPr>
            <a:spLocks noGrp="1"/>
          </p:cNvSpPr>
          <p:nvPr>
            <p:ph type="title"/>
          </p:nvPr>
        </p:nvSpPr>
        <p:spPr>
          <a:xfrm>
            <a:off x="591674" y="1395699"/>
            <a:ext cx="4223965" cy="4111831"/>
          </a:xfrm>
        </p:spPr>
        <p:txBody>
          <a:bodyPr vert="horz" lIns="91440" tIns="45720" rIns="91440" bIns="45720" rtlCol="0" anchor="ctr">
            <a:normAutofit/>
          </a:bodyPr>
          <a:lstStyle/>
          <a:p>
            <a:pPr algn="ctr"/>
            <a:endParaRPr lang="en-US" kern="1200" dirty="0">
              <a:solidFill>
                <a:srgbClr val="FFFFFF"/>
              </a:solidFill>
              <a:latin typeface="+mj-lt"/>
              <a:ea typeface="+mj-ea"/>
              <a:cs typeface="+mj-cs"/>
            </a:endParaRPr>
          </a:p>
        </p:txBody>
      </p:sp>
      <p:sp>
        <p:nvSpPr>
          <p:cNvPr id="11" name="TextBox 10">
            <a:extLst>
              <a:ext uri="{FF2B5EF4-FFF2-40B4-BE49-F238E27FC236}">
                <a16:creationId xmlns:a16="http://schemas.microsoft.com/office/drawing/2014/main" id="{479EB92A-2609-6AAA-41AF-287630111F77}"/>
              </a:ext>
            </a:extLst>
          </p:cNvPr>
          <p:cNvSpPr txBox="1"/>
          <p:nvPr/>
        </p:nvSpPr>
        <p:spPr>
          <a:xfrm>
            <a:off x="5401337" y="449863"/>
            <a:ext cx="6446534" cy="5923761"/>
          </a:xfrm>
          <a:prstGeom prst="rect">
            <a:avLst/>
          </a:prstGeom>
        </p:spPr>
        <p:txBody>
          <a:bodyPr vert="horz" lIns="91440" tIns="45720" rIns="91440" bIns="45720" rtlCol="0">
            <a:normAutofit/>
          </a:bodyPr>
          <a:lstStyle/>
          <a:p>
            <a:pPr algn="ctr"/>
            <a:r>
              <a:rPr lang="fr-FR" b="1" dirty="0">
                <a:solidFill>
                  <a:srgbClr val="0D0D0D"/>
                </a:solidFill>
                <a:highlight>
                  <a:srgbClr val="FFFFFF"/>
                </a:highlight>
                <a:latin typeface="Söhne"/>
              </a:rPr>
              <a:t>GL: </a:t>
            </a:r>
            <a:r>
              <a:rPr lang="fr-FR" b="1" i="0" dirty="0">
                <a:solidFill>
                  <a:srgbClr val="0D0D0D"/>
                </a:solidFill>
                <a:effectLst/>
                <a:highlight>
                  <a:srgbClr val="FFFFFF"/>
                </a:highlight>
                <a:latin typeface="Söhne"/>
              </a:rPr>
              <a:t>Carpooling </a:t>
            </a:r>
          </a:p>
          <a:p>
            <a:pPr algn="l">
              <a:buFont typeface="+mj-lt"/>
              <a:buAutoNum type="arabicPeriod"/>
            </a:pPr>
            <a:endParaRPr lang="fr-FR" b="1" i="0" dirty="0">
              <a:solidFill>
                <a:srgbClr val="0D0D0D"/>
              </a:solidFill>
              <a:effectLst/>
              <a:highlight>
                <a:srgbClr val="FFFFFF"/>
              </a:highlight>
              <a:latin typeface="Söhne"/>
            </a:endParaRPr>
          </a:p>
          <a:p>
            <a:pPr algn="l">
              <a:buFont typeface="+mj-lt"/>
              <a:buAutoNum type="arabicPeriod"/>
            </a:pPr>
            <a:r>
              <a:rPr lang="fr-FR" b="1" i="0" dirty="0">
                <a:solidFill>
                  <a:srgbClr val="0D0D0D"/>
                </a:solidFill>
                <a:effectLst/>
                <a:highlight>
                  <a:srgbClr val="FFFFFF"/>
                </a:highlight>
                <a:latin typeface="Söhne"/>
              </a:rPr>
              <a:t>Optimisation de l'Itinéraire :</a:t>
            </a:r>
            <a:endParaRPr lang="fr-FR" b="0" i="0" dirty="0">
              <a:solidFill>
                <a:srgbClr val="0D0D0D"/>
              </a:solidFill>
              <a:effectLst/>
              <a:highlight>
                <a:srgbClr val="FFFFFF"/>
              </a:highlight>
              <a:latin typeface="Söhne"/>
            </a:endParaRPr>
          </a:p>
          <a:p>
            <a:pPr marL="742950" lvl="1" indent="-285750" algn="l">
              <a:buFont typeface="+mj-lt"/>
              <a:buAutoNum type="arabicPeriod"/>
            </a:pPr>
            <a:r>
              <a:rPr lang="fr-FR" b="0" i="0" dirty="0">
                <a:solidFill>
                  <a:srgbClr val="0D0D0D"/>
                </a:solidFill>
                <a:effectLst/>
                <a:highlight>
                  <a:srgbClr val="FFFFFF"/>
                </a:highlight>
                <a:latin typeface="Söhne"/>
              </a:rPr>
              <a:t>Algorithmes d'optimisation pour réduire le temps d'attente et le trajet.</a:t>
            </a:r>
          </a:p>
          <a:p>
            <a:pPr marL="742950" lvl="1" indent="-285750" algn="l">
              <a:buFont typeface="+mj-lt"/>
              <a:buAutoNum type="arabicPeriod"/>
            </a:pPr>
            <a:r>
              <a:rPr lang="fr-FR" b="0" i="0" dirty="0">
                <a:solidFill>
                  <a:srgbClr val="0D0D0D"/>
                </a:solidFill>
                <a:effectLst/>
                <a:highlight>
                  <a:srgbClr val="FFFFFF"/>
                </a:highlight>
                <a:latin typeface="Söhne"/>
              </a:rPr>
              <a:t>Suggestions de covoiturage pour réduire l'empreinte carbone.</a:t>
            </a:r>
          </a:p>
          <a:p>
            <a:pPr algn="l">
              <a:buFont typeface="+mj-lt"/>
              <a:buAutoNum type="arabicPeriod"/>
            </a:pPr>
            <a:r>
              <a:rPr lang="fr-FR" b="1" i="0" dirty="0">
                <a:solidFill>
                  <a:srgbClr val="0D0D0D"/>
                </a:solidFill>
                <a:effectLst/>
                <a:highlight>
                  <a:srgbClr val="FFFFFF"/>
                </a:highlight>
                <a:latin typeface="Söhne"/>
              </a:rPr>
              <a:t>Innovation :</a:t>
            </a:r>
            <a:endParaRPr lang="fr-FR" b="0" i="0" dirty="0">
              <a:solidFill>
                <a:srgbClr val="0D0D0D"/>
              </a:solidFill>
              <a:effectLst/>
              <a:highlight>
                <a:srgbClr val="FFFFFF"/>
              </a:highlight>
              <a:latin typeface="Söhne"/>
            </a:endParaRPr>
          </a:p>
          <a:p>
            <a:pPr marL="742950" lvl="1" indent="-285750" algn="l">
              <a:buFont typeface="+mj-lt"/>
              <a:buAutoNum type="arabicPeriod"/>
            </a:pPr>
            <a:r>
              <a:rPr lang="fr-FR" b="0" i="0" dirty="0">
                <a:solidFill>
                  <a:srgbClr val="0D0D0D"/>
                </a:solidFill>
                <a:effectLst/>
                <a:highlight>
                  <a:srgbClr val="FFFFFF"/>
                </a:highlight>
                <a:latin typeface="Söhne"/>
              </a:rPr>
              <a:t>Analyse des habitudes de déplacement pour proposer des recommandations personnalisées.</a:t>
            </a:r>
          </a:p>
          <a:p>
            <a:pPr marL="742950" lvl="1" indent="-285750" algn="l">
              <a:buFont typeface="+mj-lt"/>
              <a:buAutoNum type="arabicPeriod"/>
            </a:pPr>
            <a:r>
              <a:rPr lang="fr-FR" b="0" i="0" dirty="0">
                <a:solidFill>
                  <a:srgbClr val="0D0D0D"/>
                </a:solidFill>
                <a:effectLst/>
                <a:highlight>
                  <a:srgbClr val="FFFFFF"/>
                </a:highlight>
                <a:latin typeface="Söhne"/>
              </a:rPr>
              <a:t>Système de notation pour évaluer la qualité des services de covoiturage et de livraison.</a:t>
            </a:r>
          </a:p>
          <a:p>
            <a:pPr algn="l">
              <a:buFont typeface="+mj-lt"/>
              <a:buAutoNum type="arabicPeriod"/>
            </a:pPr>
            <a:r>
              <a:rPr lang="fr-FR" b="1" i="0" dirty="0">
                <a:solidFill>
                  <a:srgbClr val="0D0D0D"/>
                </a:solidFill>
                <a:effectLst/>
                <a:highlight>
                  <a:srgbClr val="FFFFFF"/>
                </a:highlight>
                <a:latin typeface="Söhne"/>
              </a:rPr>
              <a:t>Module de Sécurité :</a:t>
            </a:r>
            <a:endParaRPr lang="fr-FR" b="0" i="0" dirty="0">
              <a:solidFill>
                <a:srgbClr val="0D0D0D"/>
              </a:solidFill>
              <a:effectLst/>
              <a:highlight>
                <a:srgbClr val="FFFFFF"/>
              </a:highlight>
              <a:latin typeface="Söhne"/>
            </a:endParaRPr>
          </a:p>
          <a:p>
            <a:pPr marL="742950" lvl="1" indent="-285750" algn="l">
              <a:buFont typeface="+mj-lt"/>
              <a:buAutoNum type="arabicPeriod"/>
            </a:pPr>
            <a:r>
              <a:rPr lang="fr-FR" b="0" i="0" dirty="0">
                <a:solidFill>
                  <a:srgbClr val="0D0D0D"/>
                </a:solidFill>
                <a:effectLst/>
                <a:highlight>
                  <a:srgbClr val="FFFFFF"/>
                </a:highlight>
                <a:latin typeface="Söhne"/>
              </a:rPr>
              <a:t>Fonctionnalités de sécurité pour les utilisateurs (partage de trajet en temps réel avec des contacts de confiance).</a:t>
            </a:r>
          </a:p>
          <a:p>
            <a:pPr marL="742950" lvl="1" indent="-285750" algn="l">
              <a:buFont typeface="+mj-lt"/>
              <a:buAutoNum type="arabicPeriod"/>
            </a:pPr>
            <a:r>
              <a:rPr lang="fr-FR" b="0" i="0" dirty="0">
                <a:solidFill>
                  <a:srgbClr val="0D0D0D"/>
                </a:solidFill>
                <a:effectLst/>
                <a:highlight>
                  <a:srgbClr val="FFFFFF"/>
                </a:highlight>
                <a:latin typeface="Söhne"/>
              </a:rPr>
              <a:t>Alertes automatiques en cas de déviation de l'itinéraire prévu.</a:t>
            </a:r>
          </a:p>
          <a:p>
            <a:pPr algn="l">
              <a:buFont typeface="+mj-lt"/>
              <a:buAutoNum type="arabicPeriod"/>
            </a:pPr>
            <a:r>
              <a:rPr lang="fr-FR" b="1" i="0" dirty="0">
                <a:solidFill>
                  <a:srgbClr val="0D0D0D"/>
                </a:solidFill>
                <a:effectLst/>
                <a:highlight>
                  <a:srgbClr val="FFFFFF"/>
                </a:highlight>
                <a:latin typeface="Söhne"/>
              </a:rPr>
              <a:t>Support Multilingue :</a:t>
            </a:r>
            <a:endParaRPr lang="fr-FR" b="0" i="0" dirty="0">
              <a:solidFill>
                <a:srgbClr val="0D0D0D"/>
              </a:solidFill>
              <a:effectLst/>
              <a:highlight>
                <a:srgbClr val="FFFFFF"/>
              </a:highlight>
              <a:latin typeface="Söhne"/>
            </a:endParaRPr>
          </a:p>
          <a:p>
            <a:pPr marL="742950" lvl="1" indent="-285750" algn="l">
              <a:buFont typeface="+mj-lt"/>
              <a:buAutoNum type="arabicPeriod"/>
            </a:pPr>
            <a:r>
              <a:rPr lang="fr-FR" b="0" i="0" dirty="0">
                <a:solidFill>
                  <a:srgbClr val="0D0D0D"/>
                </a:solidFill>
                <a:effectLst/>
                <a:highlight>
                  <a:srgbClr val="FFFFFF"/>
                </a:highlight>
                <a:latin typeface="Söhne"/>
              </a:rPr>
              <a:t>Interface disponible en plusieurs langues pour une meilleure accessibilité</a:t>
            </a:r>
          </a:p>
          <a:p>
            <a:pPr marL="742950" lvl="1" indent="-285750" algn="l">
              <a:buFont typeface="+mj-lt"/>
              <a:buAutoNum type="arabicPeriod"/>
            </a:pPr>
            <a:r>
              <a:rPr lang="fr-FR" b="0" i="0" dirty="0">
                <a:solidFill>
                  <a:srgbClr val="0D0D0D"/>
                </a:solidFill>
                <a:effectLst/>
                <a:highlight>
                  <a:srgbClr val="FFFFFF"/>
                </a:highlight>
                <a:latin typeface="Söhne"/>
              </a:rPr>
              <a:t>moyen de paiement</a:t>
            </a:r>
          </a:p>
          <a:p>
            <a:pPr lvl="1" algn="l"/>
            <a:endParaRPr lang="fr-FR" dirty="0">
              <a:solidFill>
                <a:srgbClr val="0D0D0D"/>
              </a:solidFill>
              <a:highlight>
                <a:srgbClr val="FFFFFF"/>
              </a:highlight>
              <a:latin typeface="Söhne"/>
            </a:endParaRPr>
          </a:p>
          <a:p>
            <a:pPr lvl="1" algn="l"/>
            <a:endParaRPr lang="fr-FR" b="0" i="0" dirty="0">
              <a:solidFill>
                <a:srgbClr val="0D0D0D"/>
              </a:solidFill>
              <a:effectLst/>
              <a:highlight>
                <a:srgbClr val="FFFFFF"/>
              </a:highlight>
              <a:latin typeface="Söhne"/>
            </a:endParaRPr>
          </a:p>
          <a:p>
            <a:pPr algn="l">
              <a:buFont typeface="+mj-lt"/>
              <a:buAutoNum type="arabicPeriod"/>
            </a:pPr>
            <a:endParaRPr lang="fr-FR" b="0" i="0" dirty="0">
              <a:solidFill>
                <a:srgbClr val="0D0D0D"/>
              </a:solidFill>
              <a:effectLst/>
              <a:latin typeface="Söhne"/>
            </a:endParaRPr>
          </a:p>
        </p:txBody>
      </p:sp>
      <p:pic>
        <p:nvPicPr>
          <p:cNvPr id="4" name="Picture 3">
            <a:extLst>
              <a:ext uri="{FF2B5EF4-FFF2-40B4-BE49-F238E27FC236}">
                <a16:creationId xmlns:a16="http://schemas.microsoft.com/office/drawing/2014/main" id="{6FAAF1B5-BAE3-826F-12CD-F35EE53CAB62}"/>
              </a:ext>
            </a:extLst>
          </p:cNvPr>
          <p:cNvPicPr>
            <a:picLocks noChangeAspect="1"/>
          </p:cNvPicPr>
          <p:nvPr/>
        </p:nvPicPr>
        <p:blipFill>
          <a:blip r:embed="rId2"/>
          <a:stretch>
            <a:fillRect/>
          </a:stretch>
        </p:blipFill>
        <p:spPr>
          <a:xfrm>
            <a:off x="11070653" y="6538334"/>
            <a:ext cx="1010653" cy="221050"/>
          </a:xfrm>
          <a:prstGeom prst="rect">
            <a:avLst/>
          </a:prstGeom>
        </p:spPr>
      </p:pic>
      <p:pic>
        <p:nvPicPr>
          <p:cNvPr id="5" name="Picture 4" descr="A phone with a car on it&#10;&#10;Description automatically generated">
            <a:extLst>
              <a:ext uri="{FF2B5EF4-FFF2-40B4-BE49-F238E27FC236}">
                <a16:creationId xmlns:a16="http://schemas.microsoft.com/office/drawing/2014/main" id="{12EB6D82-8674-3732-9E6E-680D87BB9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2"/>
            <a:ext cx="5401337" cy="6858000"/>
          </a:xfrm>
          <a:prstGeom prst="rect">
            <a:avLst/>
          </a:prstGeom>
        </p:spPr>
      </p:pic>
    </p:spTree>
    <p:extLst>
      <p:ext uri="{BB962C8B-B14F-4D97-AF65-F5344CB8AC3E}">
        <p14:creationId xmlns:p14="http://schemas.microsoft.com/office/powerpoint/2010/main" val="2753776711"/>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docProps/app.xml><?xml version="1.0" encoding="utf-8"?>
<Properties xmlns="http://schemas.openxmlformats.org/officeDocument/2006/extended-properties" xmlns:vt="http://schemas.openxmlformats.org/officeDocument/2006/docPropsVTypes">
  <TotalTime>13128</TotalTime>
  <Words>282</Words>
  <Application>Microsoft Office PowerPoint</Application>
  <PresentationFormat>Widescreen</PresentationFormat>
  <Paragraphs>22</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Avenir Next LT Pro</vt:lpstr>
      <vt:lpstr>garamond</vt:lpstr>
      <vt:lpstr>Modern Love</vt:lpstr>
      <vt:lpstr>Söhne</vt:lpstr>
      <vt:lpstr>BohemianVTI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Daily</dc:title>
  <dc:creator>El hadji sabaly</dc:creator>
  <cp:lastModifiedBy>El hadji sabaly</cp:lastModifiedBy>
  <cp:revision>11</cp:revision>
  <dcterms:created xsi:type="dcterms:W3CDTF">2024-03-01T19:07:18Z</dcterms:created>
  <dcterms:modified xsi:type="dcterms:W3CDTF">2024-05-16T23:37:41Z</dcterms:modified>
</cp:coreProperties>
</file>